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44"/>
  </p:notesMasterIdLst>
  <p:handoutMasterIdLst>
    <p:handoutMasterId r:id="rId45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329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332" r:id="rId26"/>
    <p:sldId id="297" r:id="rId27"/>
    <p:sldId id="334" r:id="rId28"/>
    <p:sldId id="335" r:id="rId29"/>
    <p:sldId id="336" r:id="rId30"/>
    <p:sldId id="337" r:id="rId31"/>
    <p:sldId id="338" r:id="rId32"/>
    <p:sldId id="299" r:id="rId33"/>
    <p:sldId id="29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3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0B3"/>
    <a:srgbClr val="FF016E"/>
    <a:srgbClr val="2238DC"/>
    <a:srgbClr val="FF01FF"/>
    <a:srgbClr val="BC8F00"/>
    <a:srgbClr val="0066FF"/>
    <a:srgbClr val="3366C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5184" autoAdjust="0"/>
  </p:normalViewPr>
  <p:slideViewPr>
    <p:cSldViewPr snapToGrid="0">
      <p:cViewPr varScale="1">
        <p:scale>
          <a:sx n="106" d="100"/>
          <a:sy n="106" d="100"/>
        </p:scale>
        <p:origin x="960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07.04.2022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07.04.2022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8B1-4874-4910-ABD7-F43F77031A0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57BE4C-67ED-423E-8DD6-5DEDC1A92D77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082B3A-C38C-4567-AED9-DEAE7B7D451A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1EF950-121E-4F5F-9A50-FED22A7C5BCC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6E661710-E06E-42FC-8C64-05F4AE0957BD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A148FDD-E891-4933-BAB2-22AFF0E6B35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42F5-5C9F-4741-8F2F-F8C2E5CFC556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70BD4-D4B2-4F0B-878F-917636553D12}"/>
              </a:ext>
            </a:extLst>
          </p:cNvPr>
          <p:cNvSpPr txBox="1"/>
          <p:nvPr userDrawn="1"/>
        </p:nvSpPr>
        <p:spPr>
          <a:xfrm>
            <a:off x="11124682" y="623620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8836F5-D51B-475E-B6BA-29DE2E38D349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2469-E193-4258-A43D-1FAED9DE746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77C2CF-83DE-4E15-B57B-FBBC7B1AF5C0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8139FD-1C09-47D4-A1D9-FE1E56EDE50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1E07A-937E-48B8-AE57-A6A7DEE1C0E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DAD36-FB04-4060-A26C-8E1D0D0A61E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C846FA2-65D5-4B49-A57D-B3F1C3B81DD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C3030A-D987-493C-9510-A1548E3F59F1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5" Type="http://schemas.openxmlformats.org/officeDocument/2006/relationships/image" Target="../media/image4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28" Type="http://schemas.openxmlformats.org/officeDocument/2006/relationships/image" Target="../media/image470.png"/><Relationship Id="rId4" Type="http://schemas.openxmlformats.org/officeDocument/2006/relationships/image" Target="../media/image50.png"/><Relationship Id="rId27" Type="http://schemas.openxmlformats.org/officeDocument/2006/relationships/image" Target="../media/image46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12" Type="http://schemas.openxmlformats.org/officeDocument/2006/relationships/image" Target="../media/image4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4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14" Type="http://schemas.openxmlformats.org/officeDocument/2006/relationships/image" Target="../media/image4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5.png"/><Relationship Id="rId7" Type="http://schemas.openxmlformats.org/officeDocument/2006/relationships/image" Target="../media/image116.png"/><Relationship Id="rId12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10" Type="http://schemas.openxmlformats.org/officeDocument/2006/relationships/image" Target="../media/image84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75.png"/><Relationship Id="rId7" Type="http://schemas.openxmlformats.org/officeDocument/2006/relationships/image" Target="../media/image5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30.png"/><Relationship Id="rId4" Type="http://schemas.openxmlformats.org/officeDocument/2006/relationships/image" Target="../media/image7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81.png"/><Relationship Id="rId3" Type="http://schemas.openxmlformats.org/officeDocument/2006/relationships/image" Target="../media/image21.png"/><Relationship Id="rId21" Type="http://schemas.openxmlformats.org/officeDocument/2006/relationships/image" Target="../media/image6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64.png"/><Relationship Id="rId5" Type="http://schemas.openxmlformats.org/officeDocument/2006/relationships/image" Target="../media/image23.png"/><Relationship Id="rId15" Type="http://schemas.openxmlformats.org/officeDocument/2006/relationships/image" Target="../media/image55.png"/><Relationship Id="rId23" Type="http://schemas.openxmlformats.org/officeDocument/2006/relationships/image" Target="../media/image35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4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477FAEE-1059-4E18-8164-23AC7AF99F7F}"/>
              </a:ext>
            </a:extLst>
          </p:cNvPr>
          <p:cNvSpPr txBox="1"/>
          <p:nvPr/>
        </p:nvSpPr>
        <p:spPr>
          <a:xfrm>
            <a:off x="480561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81C323-FCB6-44A6-99B5-048E00A57F09}"/>
              </a:ext>
            </a:extLst>
          </p:cNvPr>
          <p:cNvSpPr txBox="1"/>
          <p:nvPr/>
        </p:nvSpPr>
        <p:spPr>
          <a:xfrm>
            <a:off x="4319434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395427-D6F4-4748-80AE-91A2C934F324}"/>
              </a:ext>
            </a:extLst>
          </p:cNvPr>
          <p:cNvSpPr txBox="1"/>
          <p:nvPr/>
        </p:nvSpPr>
        <p:spPr>
          <a:xfrm>
            <a:off x="8104093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P3</a:t>
            </a:r>
          </a:p>
        </p:txBody>
      </p:sp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076310" y="1440186"/>
            <a:ext cx="3565591" cy="3068946"/>
            <a:chOff x="7830114" y="1722439"/>
            <a:chExt cx="3565591" cy="3068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 smtClean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3565591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Rückgabe: Abweichung von</a:t>
              </a:r>
              <a:br>
                <a:rPr lang="de-DE" dirty="0"/>
              </a:br>
              <a:r>
                <a:rPr lang="de-DE" dirty="0"/>
                <a:t>Wahrheitswerten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918410" y="4813549"/>
            <a:ext cx="422577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differenzierbare Funktion minimieren</a:t>
            </a:r>
            <a:endParaRPr lang="de-DE" dirty="0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60670CE-A0B7-4650-BA19-8F498395ACEE}"/>
              </a:ext>
            </a:extLst>
          </p:cNvPr>
          <p:cNvGrpSpPr/>
          <p:nvPr/>
        </p:nvGrpSpPr>
        <p:grpSpPr>
          <a:xfrm>
            <a:off x="6327690" y="1700689"/>
            <a:ext cx="5257193" cy="4405522"/>
            <a:chOff x="1455752" y="4786632"/>
            <a:chExt cx="3438804" cy="197873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ACCC5BB-E497-4055-9A00-BCC73E54E22A}"/>
                </a:ext>
              </a:extLst>
            </p:cNvPr>
            <p:cNvGrpSpPr/>
            <p:nvPr/>
          </p:nvGrpSpPr>
          <p:grpSpPr>
            <a:xfrm>
              <a:off x="1455752" y="4786632"/>
              <a:ext cx="3438804" cy="1744234"/>
              <a:chOff x="7242501" y="1593878"/>
              <a:chExt cx="3555537" cy="2310655"/>
            </a:xfrm>
          </p:grpSpPr>
          <p:pic>
            <p:nvPicPr>
              <p:cNvPr id="10" name="Picture 12">
                <a:extLst>
                  <a:ext uri="{FF2B5EF4-FFF2-40B4-BE49-F238E27FC236}">
                    <a16:creationId xmlns:a16="http://schemas.microsoft.com/office/drawing/2014/main" id="{FBE00D0E-1108-499F-9170-898269D9C0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733" t="-2721" r="-3733" b="2721"/>
              <a:stretch/>
            </p:blipFill>
            <p:spPr bwMode="auto">
              <a:xfrm>
                <a:off x="7242501" y="1593878"/>
                <a:ext cx="3555537" cy="2310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4979AB4D-5B6C-4FD5-9AC7-1A767DC6AA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9958" y="1690688"/>
                <a:ext cx="2772356" cy="20003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B24A8EE3-BC3D-4708-AC81-A4AD32DD6751}"/>
                </a:ext>
              </a:extLst>
            </p:cNvPr>
            <p:cNvCxnSpPr/>
            <p:nvPr/>
          </p:nvCxnSpPr>
          <p:spPr>
            <a:xfrm>
              <a:off x="2523087" y="5771448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7D45DED-9BDE-4B16-9426-0D3458FB0533}"/>
                    </a:ext>
                  </a:extLst>
                </p:cNvPr>
                <p:cNvSpPr txBox="1"/>
                <p:nvPr/>
              </p:nvSpPr>
              <p:spPr>
                <a:xfrm>
                  <a:off x="1782130" y="5700338"/>
                  <a:ext cx="7503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7D45DED-9BDE-4B16-9426-0D3458FB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30" y="5700338"/>
                  <a:ext cx="750398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3C31985-45EF-4BA0-BADC-91DBA8AFF47E}"/>
                </a:ext>
              </a:extLst>
            </p:cNvPr>
            <p:cNvSpPr txBox="1"/>
            <p:nvPr/>
          </p:nvSpPr>
          <p:spPr>
            <a:xfrm>
              <a:off x="1455752" y="6503758"/>
              <a:ext cx="631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Abb. P4</a:t>
              </a:r>
            </a:p>
          </p:txBody>
        </p:sp>
      </p:grp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8639483-D469-46D4-B229-13BF3DF8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440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314697" y="2366109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97" y="2366109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84547" y="2366109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42FFF55-0E29-44BA-9638-DAC461819E94}"/>
              </a:ext>
            </a:extLst>
          </p:cNvPr>
          <p:cNvSpPr txBox="1"/>
          <p:nvPr/>
        </p:nvSpPr>
        <p:spPr>
          <a:xfrm>
            <a:off x="4003304" y="596114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P5</a:t>
            </a:r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6180605" y="458055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05" y="458055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6180605" y="508413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05" y="508413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6227597" y="354338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597" y="354338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5152425" y="2622326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425" y="2622326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7365898" y="242607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898" y="2426071"/>
                <a:ext cx="3315908" cy="778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1146375" y="1426880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5146249-ADE4-48AD-8F7B-D8A52B7BA624}"/>
                  </a:ext>
                </a:extLst>
              </p:cNvPr>
              <p:cNvSpPr txBox="1"/>
              <p:nvPr/>
            </p:nvSpPr>
            <p:spPr>
              <a:xfrm>
                <a:off x="1882826" y="2292723"/>
                <a:ext cx="2193842" cy="10534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5146249-ADE4-48AD-8F7B-D8A52B7B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26" y="2292723"/>
                <a:ext cx="2193842" cy="1053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AAE0CDE-2CF2-4B5A-8ED6-9212EF1B79D0}"/>
              </a:ext>
            </a:extLst>
          </p:cNvPr>
          <p:cNvGrpSpPr/>
          <p:nvPr/>
        </p:nvGrpSpPr>
        <p:grpSpPr>
          <a:xfrm>
            <a:off x="1267562" y="3713510"/>
            <a:ext cx="3346172" cy="2345938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DE684A5-5D25-441C-824E-313F12DB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5B75063-4832-4644-BEFB-1231F76D2422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E8B5162C-2970-48C9-B0D8-79282F9246B4}"/>
              </a:ext>
            </a:extLst>
          </p:cNvPr>
          <p:cNvSpPr txBox="1"/>
          <p:nvPr/>
        </p:nvSpPr>
        <p:spPr>
          <a:xfrm>
            <a:off x="1267562" y="6107198"/>
            <a:ext cx="821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P6</a:t>
            </a:r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25156" y="4087893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29129" y="202432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29" y="2024327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98655" y="5058470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655" y="5058470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98711" y="2037864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11" y="2037864"/>
                <a:ext cx="3411831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37630" y="5626083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30" y="5626083"/>
                <a:ext cx="6173338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72615" y="4599557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15" y="4599557"/>
                <a:ext cx="617901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606558" y="3277692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25420" y="2918053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420" y="2918053"/>
                <a:ext cx="556490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AC08EA-D8C0-4FCF-A4E8-0ADB4498DB7B}"/>
              </a:ext>
            </a:extLst>
          </p:cNvPr>
          <p:cNvGrpSpPr/>
          <p:nvPr/>
        </p:nvGrpSpPr>
        <p:grpSpPr>
          <a:xfrm>
            <a:off x="2098229" y="3264115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402179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95822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958225"/>
                <a:ext cx="2781312" cy="554191"/>
              </a:xfrm>
              <a:prstGeom prst="rect">
                <a:avLst/>
              </a:prstGeom>
              <a:blipFill>
                <a:blip r:embed="rId2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97176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971762"/>
                <a:ext cx="3411831" cy="692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53345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533455"/>
                <a:ext cx="617901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21159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85195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851951"/>
                <a:ext cx="556490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19613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196139"/>
                <a:ext cx="4156928" cy="568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76418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764180"/>
                <a:ext cx="8016839" cy="777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2C54270-6EA1-46C5-A066-8EED83962A90}"/>
              </a:ext>
            </a:extLst>
          </p:cNvPr>
          <p:cNvGrpSpPr/>
          <p:nvPr/>
        </p:nvGrpSpPr>
        <p:grpSpPr>
          <a:xfrm>
            <a:off x="2087212" y="319801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11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14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17333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43" y="5526650"/>
                <a:ext cx="6119239" cy="684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10669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56" y="5099617"/>
                <a:ext cx="2909987" cy="738664"/>
              </a:xfrm>
              <a:prstGeom prst="rect">
                <a:avLst/>
              </a:prstGeom>
              <a:blipFill>
                <a:blip r:embed="rId3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9280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9334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963610" y="3217439"/>
                <a:ext cx="2460399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10" y="3217439"/>
                <a:ext cx="2460399" cy="284693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963610" y="3436335"/>
                <a:ext cx="1626451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10" y="3436335"/>
                <a:ext cx="1626451" cy="284693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28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4928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17460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17023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32FEF5-A90C-4A9B-88B1-12CA8C159DBE}"/>
              </a:ext>
            </a:extLst>
          </p:cNvPr>
          <p:cNvSpPr txBox="1"/>
          <p:nvPr/>
        </p:nvSpPr>
        <p:spPr>
          <a:xfrm>
            <a:off x="920788" y="4476425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9248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9592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6" y="5015119"/>
                <a:ext cx="2909987" cy="954107"/>
              </a:xfrm>
              <a:prstGeom prst="rect">
                <a:avLst/>
              </a:prstGeom>
              <a:blipFill>
                <a:blip r:embed="rId3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898183" y="2291690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928305" y="3151376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05" y="3151376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928305" y="3370272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05" y="3370272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457545" y="3293723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57545" y="3494013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1548617" y="2290569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1508384" y="2311944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1667020" y="3172751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0A4F641-7272-47DF-B3E9-4F8603606754}"/>
              </a:ext>
            </a:extLst>
          </p:cNvPr>
          <p:cNvSpPr txBox="1"/>
          <p:nvPr/>
        </p:nvSpPr>
        <p:spPr>
          <a:xfrm>
            <a:off x="869988" y="4394948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1. Schicht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0C5408-9870-401B-BD64-6D599F087D54}"/>
              </a:ext>
            </a:extLst>
          </p:cNvPr>
          <p:cNvSpPr txBox="1"/>
          <p:nvPr/>
        </p:nvSpPr>
        <p:spPr>
          <a:xfrm>
            <a:off x="8772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1485900" y="2268343"/>
            <a:ext cx="915777" cy="278118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401677" y="3658937"/>
            <a:ext cx="77118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1274854" y="5143042"/>
            <a:ext cx="1380211" cy="978434"/>
            <a:chOff x="-10900185" y="5658416"/>
            <a:chExt cx="19730213" cy="978434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10900185" y="6267518"/>
              <a:ext cx="1973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faltende 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(1998, Yann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F7261-AA86-4BF7-8069-8FBF006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97" y="2754929"/>
            <a:ext cx="8066051" cy="2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2091268" y="1512525"/>
            <a:ext cx="8939713" cy="389025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136705"/>
            <a:ext cx="715913" cy="15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1693491" y="3674552"/>
            <a:ext cx="36472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6" y="2868322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4" y="3074204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7" y="3198965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46" y="441269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9963" y="1528727"/>
            <a:ext cx="2641102" cy="12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6210" y="2819327"/>
            <a:ext cx="2644200" cy="12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5885" y="4101565"/>
            <a:ext cx="2656196" cy="127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  <a:endCxn id="51" idx="1"/>
          </p:cNvCxnSpPr>
          <p:nvPr/>
        </p:nvCxnSpPr>
        <p:spPr>
          <a:xfrm>
            <a:off x="4761065" y="2170630"/>
            <a:ext cx="833272" cy="96758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 flipV="1">
            <a:off x="4760410" y="3200810"/>
            <a:ext cx="756863" cy="2536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4772081" y="3291703"/>
            <a:ext cx="811171" cy="144789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2894951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2901697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061223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042139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512525"/>
            <a:ext cx="0" cy="389025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525538"/>
            <a:ext cx="0" cy="389175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65207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4906803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2115885" y="5562999"/>
            <a:ext cx="5460936" cy="928100"/>
            <a:chOff x="1643793" y="5893795"/>
            <a:chExt cx="5438956" cy="928100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2226413" y="6237120"/>
              <a:ext cx="4856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/>
                <a:t>Faltungs-Schritt (</a:t>
              </a:r>
              <a:r>
                <a:rPr lang="de-DE" sz="1600" b="1" dirty="0" err="1"/>
                <a:t>Convolution</a:t>
              </a:r>
              <a:r>
                <a:rPr lang="de-DE" sz="1600" b="1" dirty="0"/>
                <a:t>)</a:t>
              </a:r>
              <a:br>
                <a:rPr lang="de-DE" sz="1600" dirty="0"/>
              </a:br>
              <a:endParaRPr lang="de-DE" sz="16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445555" y="5572728"/>
            <a:ext cx="2201244" cy="656716"/>
            <a:chOff x="733036" y="5893795"/>
            <a:chExt cx="6038907" cy="656716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733036" y="6211957"/>
              <a:ext cx="6038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578068"/>
            <a:ext cx="2446297" cy="649275"/>
            <a:chOff x="1643793" y="5893795"/>
            <a:chExt cx="4346154" cy="649275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45705" y="6204516"/>
              <a:ext cx="1582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7AD246-E3FA-42AB-95F8-7A65322386F9}"/>
              </a:ext>
            </a:extLst>
          </p:cNvPr>
          <p:cNvSpPr txBox="1"/>
          <p:nvPr/>
        </p:nvSpPr>
        <p:spPr>
          <a:xfrm>
            <a:off x="5376081" y="248711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F00EC-677A-489D-A5F5-03CD453A4D9C}"/>
              </a:ext>
            </a:extLst>
          </p:cNvPr>
          <p:cNvSpPr txBox="1"/>
          <p:nvPr/>
        </p:nvSpPr>
        <p:spPr>
          <a:xfrm flipH="1" flipV="1">
            <a:off x="5062076" y="3042329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E724FE-5F5D-430B-92CC-88472BC6966A}"/>
              </a:ext>
            </a:extLst>
          </p:cNvPr>
          <p:cNvSpPr txBox="1"/>
          <p:nvPr/>
        </p:nvSpPr>
        <p:spPr>
          <a:xfrm flipH="1" flipV="1">
            <a:off x="5346165" y="3500443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6B1992-8C32-4973-A1B0-07AAD5C56B9A}"/>
              </a:ext>
            </a:extLst>
          </p:cNvPr>
          <p:cNvSpPr txBox="1"/>
          <p:nvPr/>
        </p:nvSpPr>
        <p:spPr>
          <a:xfrm>
            <a:off x="2225300" y="544192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P7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3C4EF3E-B485-4A0E-AC67-FC57E1436ADA}"/>
              </a:ext>
            </a:extLst>
          </p:cNvPr>
          <p:cNvSpPr txBox="1"/>
          <p:nvPr/>
        </p:nvSpPr>
        <p:spPr>
          <a:xfrm>
            <a:off x="5400262" y="49776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P8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Gradientenverfahren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man fällt </a:t>
            </a:r>
            <a:r>
              <a:rPr lang="de-DE" dirty="0" err="1"/>
              <a:t>mglw</a:t>
            </a:r>
            <a:r>
              <a:rPr lang="de-DE" dirty="0"/>
              <a:t>. In lokale Minima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592084" y="1397674"/>
            <a:ext cx="40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zu genaue Abbildung von Lage der Daten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Aussage mehr über unbekannte Daten </a:t>
            </a:r>
            <a:r>
              <a:rPr lang="de-DE" dirty="0" err="1"/>
              <a:t>treffbar</a:t>
            </a:r>
            <a:endParaRPr lang="de-DE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3467136"/>
            <a:ext cx="4050959" cy="27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37" y="3467136"/>
            <a:ext cx="3549277" cy="27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819594-85FD-4DEE-B737-581C06C5C31E}"/>
              </a:ext>
            </a:extLst>
          </p:cNvPr>
          <p:cNvSpPr txBox="1"/>
          <p:nvPr/>
        </p:nvSpPr>
        <p:spPr>
          <a:xfrm>
            <a:off x="1844986" y="621898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3CE20-20FC-41FF-9184-8C7616DF1B1E}"/>
              </a:ext>
            </a:extLst>
          </p:cNvPr>
          <p:cNvSpPr txBox="1"/>
          <p:nvPr/>
        </p:nvSpPr>
        <p:spPr>
          <a:xfrm>
            <a:off x="6616127" y="621792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P10</a:t>
            </a:r>
          </a:p>
        </p:txBody>
      </p:sp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656253"/>
              </p:ext>
            </p:extLst>
          </p:nvPr>
        </p:nvGraphicFramePr>
        <p:xfrm>
          <a:off x="1517394" y="1910156"/>
          <a:ext cx="9297651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17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99217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99217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23047" y="2298600"/>
            <a:ext cx="3734763" cy="2886079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918410" y="2256480"/>
            <a:ext cx="6520240" cy="279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Gehirntumor oder gesund?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4CC2D-2E8C-4C3A-BCAE-460EE33AA635}"/>
              </a:ext>
            </a:extLst>
          </p:cNvPr>
          <p:cNvSpPr txBox="1"/>
          <p:nvPr/>
        </p:nvSpPr>
        <p:spPr>
          <a:xfrm>
            <a:off x="7686547" y="52858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P13</a:t>
            </a: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918410" y="2256480"/>
            <a:ext cx="6520240" cy="2242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12312C-532F-48E8-B5E9-7BE1027A0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23047" y="2298600"/>
            <a:ext cx="3734763" cy="288607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91DE3-43A6-4F6E-BE03-C98148C9CCED}"/>
              </a:ext>
            </a:extLst>
          </p:cNvPr>
          <p:cNvSpPr txBox="1"/>
          <p:nvPr/>
        </p:nvSpPr>
        <p:spPr>
          <a:xfrm>
            <a:off x="7686547" y="52858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P13</a:t>
            </a:r>
          </a:p>
        </p:txBody>
      </p:sp>
    </p:spTree>
    <p:extLst>
      <p:ext uri="{BB962C8B-B14F-4D97-AF65-F5344CB8AC3E}">
        <p14:creationId xmlns:p14="http://schemas.microsoft.com/office/powerpoint/2010/main" val="398827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2827376" y="1395356"/>
            <a:ext cx="6215023" cy="5188324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7" name="Grafik 6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578B58AE-7B0E-4AC5-A5A5-5D191F49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105490"/>
            <a:ext cx="5879738" cy="57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2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8B58AE-7B0E-4AC5-A5A5-5D191F49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43200" y="1290168"/>
            <a:ext cx="6705600" cy="53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93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9DB920-14D1-4CBC-9A5F-AEBDD134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19" y="1087631"/>
            <a:ext cx="9522961" cy="54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2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ACF180-537F-4613-81D6-F9EB8875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61" y="1119225"/>
            <a:ext cx="8973478" cy="55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1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  <p:pic>
        <p:nvPicPr>
          <p:cNvPr id="4" name="Grafik 3" descr="Ein Bild, das Text, Monitor, Bildschirm, Screenshot enthält.&#10;&#10;Automatisch generierte Beschreibung">
            <a:extLst>
              <a:ext uri="{FF2B5EF4-FFF2-40B4-BE49-F238E27FC236}">
                <a16:creationId xmlns:a16="http://schemas.microsoft.com/office/drawing/2014/main" id="{BD71BF33-73DE-4580-9A44-19AAF23E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48" y="1177345"/>
            <a:ext cx="8747303" cy="56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9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97852" y="5216685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525430" y="5216685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61" y="1799567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820602" y="4666600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260406" y="4704517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460895" y="2984705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88202" y="3047929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03" y="1799567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D170DC-FD85-419D-99CD-832A271BDF8C}"/>
              </a:ext>
            </a:extLst>
          </p:cNvPr>
          <p:cNvSpPr txBox="1"/>
          <p:nvPr/>
        </p:nvSpPr>
        <p:spPr>
          <a:xfrm>
            <a:off x="918410" y="1787465"/>
            <a:ext cx="92669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Reizweiterleitung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Anwendung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Training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98994"/>
              </p:ext>
            </p:extLst>
          </p:nvPr>
        </p:nvGraphicFramePr>
        <p:xfrm>
          <a:off x="2108200" y="3466845"/>
          <a:ext cx="8128000" cy="2202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412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17588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Ärzte machen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/>
                        <a:t>unspezialisierte</a:t>
                      </a:r>
                      <a:r>
                        <a:rPr lang="de-DE" dirty="0"/>
                        <a:t>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18630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</a:t>
                      </a:r>
                      <a:br>
                        <a:rPr lang="de-DE" dirty="0"/>
                      </a:br>
                      <a:r>
                        <a:rPr lang="de-DE" dirty="0"/>
                        <a:t>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62E407-A557-42C8-B530-B4DC1F641BA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65538C-3CD7-44E9-A664-E6A685551C4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56522"/>
              </p:ext>
            </p:extLst>
          </p:nvPr>
        </p:nvGraphicFramePr>
        <p:xfrm>
          <a:off x="2108200" y="3351881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</a:t>
                      </a:r>
                      <a:br>
                        <a:rPr lang="de-DE" dirty="0"/>
                      </a:br>
                      <a:r>
                        <a:rPr lang="de-DE" dirty="0"/>
                        <a:t>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einfache Bedienoberfläche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sz="24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7C32FD-B42B-4178-8984-F78D95B2EB7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C73747-4032-4B31-8C81-8D1FBEE319C5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42746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04C7F7-13AF-4AA0-8765-48E8A0108FA8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4AF33A-FBD7-4AF0-9DE4-18E98C06349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8490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A05115-3644-4D81-B119-33C5F47B089F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9467D9-CA46-43B4-9AC2-D828951DA17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33295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2E0E9D-4BCD-49B7-9790-FF89C350E973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E71BB2-D8B1-4703-8ABB-A958F7483CDB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02366"/>
              </p:ext>
            </p:extLst>
          </p:nvPr>
        </p:nvGraphicFramePr>
        <p:xfrm>
          <a:off x="2108200" y="3351881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sz="240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36</a:t>
            </a:fld>
            <a:endParaRPr lang="de-DE" noProof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919C-F4DB-4C9D-95B4-A562CB1FC32D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202A5A-33F0-4C42-A9E1-EDEDB0C5C808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413000" y="3127740"/>
            <a:ext cx="3308350" cy="1116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096000" y="3127740"/>
            <a:ext cx="3308350" cy="111625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413000" y="4618072"/>
            <a:ext cx="3308350" cy="11162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096000" y="4618072"/>
            <a:ext cx="3308350" cy="11231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433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37</a:t>
            </a:fld>
            <a:endParaRPr lang="de-DE" noProof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64F5D1-1B21-4FCB-9C26-371C2BB06587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Vielen Dank für‘s Zuhören!</a:t>
            </a:r>
            <a:endParaRPr lang="de-DE" sz="4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12AF51-58DF-449D-A354-17E7AAF8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C024134-A496-4FA0-B6AF-2B1533DC373A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C024134-A496-4FA0-B6AF-2B1533DC3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6925B-3775-4CDE-B6B7-ACA083BE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4436" y="6223497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DEF15C0-BC9A-4346-8569-418D9E814228}"/>
                  </a:ext>
                </a:extLst>
              </p:cNvPr>
              <p:cNvSpPr txBox="1"/>
              <p:nvPr/>
            </p:nvSpPr>
            <p:spPr>
              <a:xfrm>
                <a:off x="1112008" y="5140349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DEF15C0-BC9A-4346-8569-418D9E814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5140349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9C9480-D9DB-41B4-8176-36CF0F2CFD2E}"/>
                  </a:ext>
                </a:extLst>
              </p:cNvPr>
              <p:cNvSpPr txBox="1"/>
              <p:nvPr/>
            </p:nvSpPr>
            <p:spPr>
              <a:xfrm>
                <a:off x="146486" y="4536476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9C9480-D9DB-41B4-8176-36CF0F2C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86" y="4536476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749F35B-058A-4003-BA04-72338AE3EA50}"/>
                  </a:ext>
                </a:extLst>
              </p:cNvPr>
              <p:cNvSpPr txBox="1"/>
              <p:nvPr/>
            </p:nvSpPr>
            <p:spPr>
              <a:xfrm>
                <a:off x="919786" y="2922119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749F35B-058A-4003-BA04-72338AE3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86" y="2922119"/>
                <a:ext cx="611923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9C3E1A-7807-4E5B-8239-23D2EE39C7DB}"/>
                  </a:ext>
                </a:extLst>
              </p:cNvPr>
              <p:cNvSpPr txBox="1"/>
              <p:nvPr/>
            </p:nvSpPr>
            <p:spPr>
              <a:xfrm>
                <a:off x="253399" y="2495086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9C3E1A-7807-4E5B-8239-23D2EE39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9" y="2495086"/>
                <a:ext cx="2909987" cy="738664"/>
              </a:xfrm>
              <a:prstGeom prst="rect">
                <a:avLst/>
              </a:prstGeom>
              <a:blipFill>
                <a:blip r:embed="rId6"/>
                <a:stretch>
                  <a:fillRect l="-629" t="-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el 3">
            <a:extLst>
              <a:ext uri="{FF2B5EF4-FFF2-40B4-BE49-F238E27FC236}">
                <a16:creationId xmlns:a16="http://schemas.microsoft.com/office/drawing/2014/main" id="{33AF379B-9E39-4142-9962-FB9F47357D93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Optimierungsgleichungen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DF8EFE-6330-4262-92BF-F73C07B1B4A4}"/>
              </a:ext>
            </a:extLst>
          </p:cNvPr>
          <p:cNvSpPr txBox="1"/>
          <p:nvPr/>
        </p:nvSpPr>
        <p:spPr>
          <a:xfrm>
            <a:off x="253399" y="1937312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Synapsen 2. Schicht: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F4C7561-4CB4-4BA1-B644-72E3C09CB440}"/>
              </a:ext>
            </a:extLst>
          </p:cNvPr>
          <p:cNvSpPr txBox="1"/>
          <p:nvPr/>
        </p:nvSpPr>
        <p:spPr>
          <a:xfrm>
            <a:off x="146486" y="4037461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Synapsen 1. Schicht:</a:t>
            </a:r>
          </a:p>
        </p:txBody>
      </p:sp>
    </p:spTree>
    <p:extLst>
      <p:ext uri="{BB962C8B-B14F-4D97-AF65-F5344CB8AC3E}">
        <p14:creationId xmlns:p14="http://schemas.microsoft.com/office/powerpoint/2010/main" val="4194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94FB3B76-3044-460A-AA32-DA3D94F410D7}"/>
              </a:ext>
            </a:extLst>
          </p:cNvPr>
          <p:cNvSpPr txBox="1">
            <a:spLocks/>
          </p:cNvSpPr>
          <p:nvPr/>
        </p:nvSpPr>
        <p:spPr>
          <a:xfrm>
            <a:off x="2070133" y="198910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68DDB56-D436-448C-AA5A-F16A2E297359}"/>
              </a:ext>
            </a:extLst>
          </p:cNvPr>
          <p:cNvSpPr txBox="1">
            <a:spLocks/>
          </p:cNvSpPr>
          <p:nvPr/>
        </p:nvSpPr>
        <p:spPr>
          <a:xfrm>
            <a:off x="2070133" y="2991593"/>
            <a:ext cx="8101984" cy="2596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[Algorithmen]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basieren oder durch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maschinelles Lernen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erzeugt werden.“ </a:t>
            </a:r>
          </a:p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Frauenhofer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-Institut für Kognitive Systeme (IKS)</a:t>
            </a:r>
            <a:endParaRPr lang="de-DE" sz="2400" dirty="0"/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E56B8500-1DC4-43C0-9AE3-C9E17024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1DB02762-53FB-4625-A068-D7C96FC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425057" y="4014846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425057" y="3018622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441098" y="5011070"/>
            <a:ext cx="1267823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9887" y="3753365"/>
            <a:ext cx="0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5010" y="4749589"/>
            <a:ext cx="4877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8135588" y="4014846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8135588" y="3018622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8151629" y="5011070"/>
            <a:ext cx="12182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764813" y="3835655"/>
            <a:ext cx="0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760754" y="4831879"/>
            <a:ext cx="4059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373970" y="4020225"/>
            <a:ext cx="1343705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717675" y="4423363"/>
            <a:ext cx="417913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7045823" y="4831876"/>
            <a:ext cx="1105808" cy="5381"/>
          </a:xfrm>
          <a:prstGeom prst="curvedConnector4">
            <a:avLst>
              <a:gd name="adj1" fmla="val 19622"/>
              <a:gd name="adj2" fmla="val 43482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7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6564941" y="6121025"/>
            <a:ext cx="367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9224AC64-498B-4E84-87C6-DE73561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Datenset: in mehreren Trainingsiterationen dem Model präsentiert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Parameter v. Model gezielt verändert, sodass sich Output Wahrheitswerten nähert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„Erfahrung“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Aussagen über unbekannte Daten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8306"/>
              </p:ext>
            </p:extLst>
          </p:nvPr>
        </p:nvGraphicFramePr>
        <p:xfrm>
          <a:off x="7170443" y="4134691"/>
          <a:ext cx="4352625" cy="164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55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29199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450875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2CADA1B-0A44-45B6-AA88-2CCAA0186F6D}"/>
              </a:ext>
            </a:extLst>
          </p:cNvPr>
          <p:cNvSpPr/>
          <p:nvPr/>
        </p:nvSpPr>
        <p:spPr>
          <a:xfrm>
            <a:off x="882141" y="3921790"/>
            <a:ext cx="10891300" cy="20824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168241" y="4572780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178650" y="1547424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2828362" y="2473866"/>
            <a:ext cx="69711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neuronales Netz als Funktion </a:t>
            </a:r>
            <a:r>
              <a:rPr lang="de-DE" sz="2400" dirty="0" err="1"/>
              <a:t>betrachtbar</a:t>
            </a:r>
            <a:endParaRPr lang="de-DE" sz="2400" dirty="0"/>
          </a:p>
          <a:p>
            <a:pPr marL="285750" indent="-285750">
              <a:buFontTx/>
              <a:buChar char="-"/>
            </a:pPr>
            <a:r>
              <a:rPr lang="de-DE" sz="2400" dirty="0"/>
              <a:t>verschachtelte Funktionen, Parametern 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viele Möglichkeiten, Graph anzupassen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Datenmodellierung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Herausforderung: Parameter anpassen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machen</a:t>
            </a:r>
            <a:endParaRPr lang="de-DE" sz="2400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71af3243-3dd4-4a8d-8c0d-dd76da1f02a5"/>
    <ds:schemaRef ds:uri="16c05727-aa75-4e4a-9b5f-8a80a1165891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1559</Words>
  <Application>Microsoft Office PowerPoint</Application>
  <PresentationFormat>Breitbild</PresentationFormat>
  <Paragraphs>392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432</cp:revision>
  <dcterms:created xsi:type="dcterms:W3CDTF">2022-03-13T11:23:14Z</dcterms:created>
  <dcterms:modified xsi:type="dcterms:W3CDTF">2022-04-07T16:58:58Z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